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9" r:id="rId3"/>
    <p:sldMasterId id="2147483673" r:id="rId4"/>
    <p:sldMasterId id="2147483677" r:id="rId5"/>
    <p:sldMasterId id="2147483681" r:id="rId6"/>
    <p:sldMasterId id="2147483685" r:id="rId7"/>
    <p:sldMasterId id="2147483842" r:id="rId8"/>
  </p:sldMasterIdLst>
  <p:sldIdLst>
    <p:sldId id="278" r:id="rId9"/>
    <p:sldId id="257" r:id="rId10"/>
    <p:sldId id="279" r:id="rId11"/>
    <p:sldId id="259" r:id="rId12"/>
    <p:sldId id="260" r:id="rId13"/>
    <p:sldId id="261" r:id="rId14"/>
    <p:sldId id="262" r:id="rId15"/>
    <p:sldId id="263" r:id="rId16"/>
    <p:sldId id="264" r:id="rId17"/>
    <p:sldId id="270" r:id="rId18"/>
    <p:sldId id="271" r:id="rId19"/>
    <p:sldId id="272" r:id="rId20"/>
    <p:sldId id="273" r:id="rId21"/>
    <p:sldId id="274" r:id="rId22"/>
    <p:sldId id="265" r:id="rId23"/>
    <p:sldId id="266" r:id="rId24"/>
    <p:sldId id="275" r:id="rId25"/>
    <p:sldId id="280" r:id="rId26"/>
    <p:sldId id="267" r:id="rId27"/>
    <p:sldId id="277" r:id="rId28"/>
    <p:sldId id="27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814311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8B5C843-4F89-49E4-9B7B-BD43A46A2B9A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E18EDB5D-7DF2-4BC2-BB58-6DD4301E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956FD19-D242-4257-81D8-B9EB8E71C3A5}" type="datetime1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prstGeom prst="rect">
            <a:avLst/>
          </a:prstGeo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21A71FF9-E91E-47D1-83B8-C9CC4A937260}" type="datetime1">
              <a:rPr lang="en-US" smtClean="0"/>
              <a:pPr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C12133E0-1A25-4567-9373-F2CC495AD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AB1CC7A5-1284-41DD-AEAD-76A631749DF2}" type="datetime1">
              <a:rPr lang="en-US" smtClean="0"/>
              <a:pPr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18822514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80570127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8997387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8B5C843-4F89-49E4-9B7B-BD43A46A2B9A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E18EDB5D-7DF2-4BC2-BB58-6DD4301E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956FD19-D242-4257-81D8-B9EB8E71C3A5}" type="datetime1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prstGeom prst="rect">
            <a:avLst/>
          </a:prstGeo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21A71FF9-E91E-47D1-83B8-C9CC4A937260}" type="datetime1">
              <a:rPr lang="en-US" smtClean="0"/>
              <a:pPr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C12133E0-1A25-4567-9373-F2CC495AD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814311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AB1CC7A5-1284-41DD-AEAD-76A631749DF2}" type="datetime1">
              <a:rPr lang="en-US" smtClean="0"/>
              <a:pPr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95083834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26928111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801483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8B5C843-4F89-49E4-9B7B-BD43A46A2B9A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E18EDB5D-7DF2-4BC2-BB58-6DD4301E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956FD19-D242-4257-81D8-B9EB8E71C3A5}" type="datetime1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prstGeom prst="rect">
            <a:avLst/>
          </a:prstGeo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21A71FF9-E91E-47D1-83B8-C9CC4A937260}" type="datetime1">
              <a:rPr lang="en-US" smtClean="0"/>
              <a:pPr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C12133E0-1A25-4567-9373-F2CC495AD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AB1CC7A5-1284-41DD-AEAD-76A631749DF2}" type="datetime1">
              <a:rPr lang="en-US" smtClean="0"/>
              <a:pPr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24412833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86470883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B5C843-4F89-49E4-9B7B-BD43A46A2B9A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EDB5D-7DF2-4BC2-BB58-6DD4301E0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3676702"/>
      </p:ext>
    </p:extLst>
  </p:cSld>
  <p:clrMapOvr>
    <a:masterClrMapping/>
  </p:clrMapOvr>
  <p:transition spd="slow">
    <p:whee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6655716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8B5C843-4F89-49E4-9B7B-BD43A46A2B9A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E18EDB5D-7DF2-4BC2-BB58-6DD4301E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956FD19-D242-4257-81D8-B9EB8E71C3A5}" type="datetime1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prstGeom prst="rect">
            <a:avLst/>
          </a:prstGeo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21A71FF9-E91E-47D1-83B8-C9CC4A937260}" type="datetime1">
              <a:rPr lang="en-US" smtClean="0"/>
              <a:pPr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C12133E0-1A25-4567-9373-F2CC495AD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AB1CC7A5-1284-41DD-AEAD-76A631749DF2}" type="datetime1">
              <a:rPr lang="en-US" smtClean="0"/>
              <a:pPr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41387144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32021234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7843374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8B5C843-4F89-49E4-9B7B-BD43A46A2B9A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E18EDB5D-7DF2-4BC2-BB58-6DD4301E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956FD19-D242-4257-81D8-B9EB8E71C3A5}" type="datetime1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956FD19-D242-4257-81D8-B9EB8E71C3A5}" type="datetime1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prstGeom prst="rect">
            <a:avLst/>
          </a:prstGeo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21A71FF9-E91E-47D1-83B8-C9CC4A937260}" type="datetime1">
              <a:rPr lang="en-US" smtClean="0"/>
              <a:pPr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C12133E0-1A25-4567-9373-F2CC495AD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AB1CC7A5-1284-41DD-AEAD-76A631749DF2}" type="datetime1">
              <a:rPr lang="en-US" smtClean="0"/>
              <a:pPr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17460585"/>
      </p:ext>
    </p:extLst>
  </p:cSld>
  <p:clrMapOvr>
    <a:masterClrMapping/>
  </p:clrMapOvr>
  <p:transition spd="slow">
    <p:whee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FD19-D242-4257-81D8-B9EB8E71C3A5}" type="datetime1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C7A5-1284-41DD-AEAD-76A631749DF2}" type="datetime1">
              <a:rPr lang="en-US" smtClean="0"/>
              <a:pPr/>
              <a:t>11/10/2017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prstGeom prst="rect">
            <a:avLst/>
          </a:prstGeo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21A71FF9-E91E-47D1-83B8-C9CC4A937260}" type="datetime1">
              <a:rPr lang="en-US" smtClean="0"/>
              <a:pPr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C12133E0-1A25-4567-9373-F2CC495AD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1FF9-E91E-47D1-83B8-C9CC4A937260}" type="datetime1">
              <a:rPr lang="en-US" smtClean="0"/>
              <a:pPr/>
              <a:t>11/10/2017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2133E0-1A25-4567-9373-F2CC495AD7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AB1CC7A5-1284-41DD-AEAD-76A631749DF2}" type="datetime1">
              <a:rPr lang="en-US" smtClean="0"/>
              <a:pPr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41914677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32505145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4814311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28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835" r:id="rId4"/>
    <p:sldLayoutId id="2147483836" r:id="rId5"/>
    <p:sldLayoutId id="2147483837" r:id="rId6"/>
  </p:sldLayoutIdLst>
  <p:transition spd="slow">
    <p:wheel/>
  </p:transition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3" y="-582873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831" r:id="rId4"/>
    <p:sldLayoutId id="2147483832" r:id="rId5"/>
    <p:sldLayoutId id="2147483833" r:id="rId6"/>
    <p:sldLayoutId id="2147483834" r:id="rId7"/>
  </p:sldLayoutIdLst>
  <p:transition spd="slow">
    <p:wheel/>
  </p:transition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838" r:id="rId4"/>
    <p:sldLayoutId id="2147483839" r:id="rId5"/>
    <p:sldLayoutId id="2147483840" r:id="rId6"/>
    <p:sldLayoutId id="2147483841" r:id="rId7"/>
  </p:sldLayoutIdLst>
  <p:transition spd="slow">
    <p:wheel/>
  </p:transition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55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827" r:id="rId4"/>
    <p:sldLayoutId id="2147483828" r:id="rId5"/>
    <p:sldLayoutId id="2147483829" r:id="rId6"/>
    <p:sldLayoutId id="2147483830" r:id="rId7"/>
  </p:sldLayoutIdLst>
  <p:transition spd="slow">
    <p:wheel/>
  </p:transition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29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823" r:id="rId4"/>
    <p:sldLayoutId id="2147483824" r:id="rId5"/>
    <p:sldLayoutId id="2147483825" r:id="rId6"/>
    <p:sldLayoutId id="2147483826" r:id="rId7"/>
  </p:sldLayoutIdLst>
  <p:transition spd="slow">
    <p:wheel/>
  </p:transition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5" y="-535257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819" r:id="rId4"/>
    <p:sldLayoutId id="2147483820" r:id="rId5"/>
    <p:sldLayoutId id="2147483821" r:id="rId6"/>
    <p:sldLayoutId id="2147483822" r:id="rId7"/>
  </p:sldLayoutIdLst>
  <p:transition spd="slow">
    <p:wheel/>
  </p:transition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 spd="slow">
    <p:wheel/>
  </p:transition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11/10/2017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 spd="slow">
    <p:whee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172" y="1556792"/>
            <a:ext cx="9144000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/>
              <a:t/>
            </a:r>
            <a:br>
              <a:rPr lang="ru-RU" sz="2800" cap="none" dirty="0" smtClean="0"/>
            </a:br>
            <a:r>
              <a:rPr lang="ru-RU" sz="7300" b="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Таможенные органы </a:t>
            </a:r>
            <a:r>
              <a:rPr lang="en-US" sz="7300" b="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300" b="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300" b="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73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оссийской </a:t>
            </a:r>
            <a:r>
              <a:rPr lang="ru-RU" sz="73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4000" cap="none" dirty="0" smtClean="0"/>
              <a:t/>
            </a:r>
            <a:br>
              <a:rPr lang="ru-RU" sz="4000" cap="none" dirty="0" smtClean="0"/>
            </a:br>
            <a:r>
              <a:rPr lang="ru-RU" sz="2800" cap="none" dirty="0"/>
              <a:t/>
            </a:r>
            <a:br>
              <a:rPr lang="ru-RU" sz="2800" cap="none" dirty="0"/>
            </a:br>
            <a:endParaRPr lang="ru-RU" sz="2800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69426"/>
            <a:ext cx="9144000" cy="1752600"/>
          </a:xfrm>
        </p:spPr>
        <p:txBody>
          <a:bodyPr>
            <a:normAutofit/>
          </a:bodyPr>
          <a:lstStyle/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5089829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9" y="548680"/>
            <a:ext cx="9036496" cy="914400"/>
          </a:xfrm>
        </p:spPr>
        <p:txBody>
          <a:bodyPr>
            <a:noAutofit/>
          </a:bodyPr>
          <a:lstStyle/>
          <a:p>
            <a:pPr algn="ctr"/>
            <a:r>
              <a:rPr lang="ru-RU" sz="32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</a:t>
            </a:r>
            <a:r>
              <a:rPr lang="ru-RU" sz="32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u="sng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ФТС России</a:t>
            </a:r>
            <a:endParaRPr lang="ru-RU" sz="3200" b="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484784"/>
            <a:ext cx="4320480" cy="5184576"/>
          </a:xfrm>
        </p:spPr>
        <p:txBody>
          <a:bodyPr>
            <a:normAutofit/>
          </a:bodyPr>
          <a:lstStyle/>
          <a:p>
            <a:r>
              <a:rPr 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Булавин Владимир Иванович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Федеральной таможенной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Генерал-полковник.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кадровую политику в своём ведомстве и борьбу с коррупцией.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61" r="17961"/>
          <a:stretch>
            <a:fillRect/>
          </a:stretch>
        </p:blipFill>
        <p:spPr>
          <a:xfrm>
            <a:off x="4860032" y="1484784"/>
            <a:ext cx="2894856" cy="3235679"/>
          </a:xfrm>
        </p:spPr>
      </p:pic>
    </p:spTree>
    <p:extLst>
      <p:ext uri="{BB962C8B-B14F-4D97-AF65-F5344CB8AC3E}">
        <p14:creationId xmlns="" xmlns:p14="http://schemas.microsoft.com/office/powerpoint/2010/main" val="4242221748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05" y="260648"/>
            <a:ext cx="9111095" cy="914400"/>
          </a:xfrm>
        </p:spPr>
        <p:txBody>
          <a:bodyPr>
            <a:normAutofit/>
          </a:bodyPr>
          <a:lstStyle/>
          <a:p>
            <a:pPr algn="ctr"/>
            <a:r>
              <a:rPr lang="ru-RU" sz="3200" b="0" u="sng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таможенной службы </a:t>
            </a:r>
            <a:r>
              <a:rPr lang="ru-RU" sz="3200" b="0" u="sng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0" u="sng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оссии</a:t>
            </a:r>
            <a:endParaRPr lang="ru-RU" sz="3200" b="0" u="sng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556792"/>
            <a:ext cx="4392488" cy="4896544"/>
          </a:xfrm>
        </p:spPr>
        <p:txBody>
          <a:bodyPr>
            <a:normAutofit/>
          </a:bodyPr>
          <a:lstStyle/>
          <a:p>
            <a:r>
              <a:rPr lang="ru-RU" sz="2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Голендеева</a:t>
            </a:r>
            <a:r>
              <a:rPr 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</a:t>
            </a:r>
            <a:r>
              <a:rPr lang="ru-RU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Федеральной таможенной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генерал-лейтенант 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статс-секретарь таможенной службы.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Приемная: (499)449-7187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449-7246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223" r="14223"/>
          <a:stretch>
            <a:fillRect/>
          </a:stretch>
        </p:blipFill>
        <p:spPr>
          <a:xfrm>
            <a:off x="5364088" y="1484784"/>
            <a:ext cx="2606824" cy="3033807"/>
          </a:xfrm>
        </p:spPr>
      </p:pic>
    </p:spTree>
    <p:extLst>
      <p:ext uri="{BB962C8B-B14F-4D97-AF65-F5344CB8AC3E}">
        <p14:creationId xmlns="" xmlns:p14="http://schemas.microsoft.com/office/powerpoint/2010/main" val="2771487887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788" y="332656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ru-RU" sz="3200" b="0" u="sng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таможенной службы </a:t>
            </a:r>
            <a:r>
              <a:rPr lang="ru-RU" sz="3200" b="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0" u="sng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оссии</a:t>
            </a:r>
            <a:endParaRPr lang="ru-RU" sz="3200" b="0" u="sng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1628800"/>
            <a:ext cx="4608512" cy="4157064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Давыдов Руслан Валентинович</a:t>
            </a:r>
          </a:p>
          <a:p>
            <a:pPr>
              <a:lnSpc>
                <a:spcPct val="11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 Федеральной таможенной службы</a:t>
            </a:r>
          </a:p>
          <a:p>
            <a:pPr>
              <a:lnSpc>
                <a:spcPct val="11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генерал-лейтенант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</a:p>
          <a:p>
            <a:pPr>
              <a:lnSpc>
                <a:spcPct val="11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граждан третий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месяца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10.00 – 13.00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5" r="935"/>
          <a:stretch>
            <a:fillRect/>
          </a:stretch>
        </p:blipFill>
        <p:spPr>
          <a:xfrm>
            <a:off x="5940152" y="1412776"/>
            <a:ext cx="2462808" cy="2845760"/>
          </a:xfrm>
        </p:spPr>
      </p:pic>
    </p:spTree>
    <p:extLst>
      <p:ext uri="{BB962C8B-B14F-4D97-AF65-F5344CB8AC3E}">
        <p14:creationId xmlns="" xmlns:p14="http://schemas.microsoft.com/office/powerpoint/2010/main" val="985924779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14400"/>
          </a:xfrm>
        </p:spPr>
        <p:txBody>
          <a:bodyPr>
            <a:noAutofit/>
          </a:bodyPr>
          <a:lstStyle/>
          <a:p>
            <a:pPr algn="ctr"/>
            <a:r>
              <a:rPr lang="ru-RU" sz="3200" b="0" u="sng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таможенной службы </a:t>
            </a:r>
            <a:r>
              <a:rPr lang="ru-RU" sz="32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0" u="sng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оссии</a:t>
            </a:r>
            <a:endParaRPr lang="ru-RU" sz="3200" b="0" u="sng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1556792"/>
            <a:ext cx="4032448" cy="4968552"/>
          </a:xfrm>
        </p:spPr>
        <p:txBody>
          <a:bodyPr>
            <a:normAutofit/>
          </a:bodyPr>
          <a:lstStyle/>
          <a:p>
            <a:r>
              <a:rPr 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Струков Андрей Борисович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 Федеральной таможенной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Генерал- майор таможенной службы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граждан второй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каждого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месяца с 10.00-13.00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279" r="14279"/>
          <a:stretch>
            <a:fillRect/>
          </a:stretch>
        </p:blipFill>
        <p:spPr>
          <a:xfrm>
            <a:off x="5436096" y="1340768"/>
            <a:ext cx="2894856" cy="3385598"/>
          </a:xfrm>
        </p:spPr>
      </p:pic>
    </p:spTree>
    <p:extLst>
      <p:ext uri="{BB962C8B-B14F-4D97-AF65-F5344CB8AC3E}">
        <p14:creationId xmlns="" xmlns:p14="http://schemas.microsoft.com/office/powerpoint/2010/main" val="2173233864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34" y="260648"/>
            <a:ext cx="9144000" cy="914400"/>
          </a:xfrm>
        </p:spPr>
        <p:txBody>
          <a:bodyPr>
            <a:noAutofit/>
          </a:bodyPr>
          <a:lstStyle/>
          <a:p>
            <a:pPr algn="ctr"/>
            <a:r>
              <a:rPr lang="ru-RU" sz="3200" b="0" u="sng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таможенной службы </a:t>
            </a:r>
            <a:r>
              <a:rPr lang="ru-RU" sz="32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0" u="sng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оссии</a:t>
            </a:r>
            <a:endParaRPr lang="ru-RU" sz="3200" b="0" u="sng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1700808"/>
            <a:ext cx="3816424" cy="4752528"/>
          </a:xfrm>
        </p:spPr>
        <p:txBody>
          <a:bodyPr>
            <a:normAutofit/>
          </a:bodyPr>
          <a:lstStyle/>
          <a:p>
            <a:r>
              <a:rPr 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 Александр Николаевич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 Федеральной таможенной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Генерал- майор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граждан четвертая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 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месяца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10.00-13.00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47" b="5647"/>
          <a:stretch>
            <a:fillRect/>
          </a:stretch>
        </p:blipFill>
        <p:spPr>
          <a:xfrm>
            <a:off x="5796136" y="1628800"/>
            <a:ext cx="2966864" cy="3334170"/>
          </a:xfrm>
        </p:spPr>
      </p:pic>
    </p:spTree>
    <p:extLst>
      <p:ext uri="{BB962C8B-B14F-4D97-AF65-F5344CB8AC3E}">
        <p14:creationId xmlns="" xmlns:p14="http://schemas.microsoft.com/office/powerpoint/2010/main" val="1002311407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 и контактные телефоны </a:t>
            </a:r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ФТС </a:t>
            </a: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89654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консультирования по таможенному законодательству</a:t>
            </a:r>
          </a:p>
          <a:p>
            <a:pPr marL="0" indent="0" algn="just">
              <a:buNone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.,пт. с 8.00 до 15:30 </a:t>
            </a:r>
          </a:p>
          <a:p>
            <a:pPr marL="0" indent="0" algn="just">
              <a:buNone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.,чт. с 14.00 до 20.00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с 14.00 до 16:30 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обед с 13.00 до 14.00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(499) 975-42-84 (автоинформатор), (495) 276-39-76,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276-35-76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Москва, Комсомольская пл. 1,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101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31930225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914400"/>
          </a:xfrm>
        </p:spPr>
        <p:txBody>
          <a:bodyPr>
            <a:normAutofit/>
          </a:bodyPr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518457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Оперативный дежурный: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(499) 975-16-03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доверия: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(499)975-10-56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по входящим  документам: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(499) 975-19-18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Факс: (499) 975-36-79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сдачи квалификационных экзаменов обращаться: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(495) 276-35-20, 276-39-95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23376573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0" y="476672"/>
            <a:ext cx="9135370" cy="914400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Ярославская таможня</a:t>
            </a:r>
            <a:endParaRPr lang="ru-RU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4968552"/>
          </a:xfrm>
        </p:spPr>
        <p:txBody>
          <a:bodyPr>
            <a:normAutofit/>
          </a:bodyPr>
          <a:lstStyle/>
          <a:p>
            <a:pPr marL="0" indent="530225" algn="just">
              <a:lnSpc>
                <a:spcPct val="12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октябре 2016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Ярославская таможня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26-ю годовщину со дня своего образования.</a:t>
            </a:r>
          </a:p>
          <a:p>
            <a:pPr marL="0" indent="530225" algn="just">
              <a:lnSpc>
                <a:spcPct val="12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таможня была создана в 1990 году приказом Главного Управления Государственного таможенного контроля при Совете министров СССР № 233. С момента создания Ярославской таможни в её состав вошли Костромской и Ивановский таможенные посты, а штатная численность составляла всего 13 человек. При этом регионом деятельности таможни стали три области – Костромская, Ивановская и Ярославская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98503048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945"/>
            <a:ext cx="9144000" cy="1264920"/>
          </a:xfrm>
        </p:spPr>
        <p:txBody>
          <a:bodyPr>
            <a:normAutofit/>
          </a:bodyPr>
          <a:lstStyle/>
          <a:p>
            <a:pPr algn="ctr"/>
            <a:r>
              <a:rPr lang="ru-RU" sz="3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Ярославской таможни</a:t>
            </a:r>
            <a:endParaRPr lang="ru-RU" sz="3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772816"/>
            <a:ext cx="4464496" cy="4603600"/>
          </a:xfrm>
        </p:spPr>
        <p:txBody>
          <a:bodyPr>
            <a:normAutofit fontScale="62500" lnSpcReduction="20000"/>
          </a:bodyPr>
          <a:lstStyle/>
          <a:p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иктор Николаев</a:t>
            </a:r>
          </a:p>
          <a:p>
            <a:pPr>
              <a:lnSpc>
                <a:spcPct val="120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Полковник таможенной службы. В таможенных органах с 12 апреля 1983 г. Более 25 лет проходит службу в таможенных органах Южного и Центрального федеральных округов. В течение ряда лет являлся экспертом по таможенным вопросам при Организации Объединенных Наций. Имеет два высших образования, свободно владеет английским и французским языками. Награжден медалью «За службу в таможенных органах» трех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степеней»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73" r="5973"/>
          <a:stretch>
            <a:fillRect/>
          </a:stretch>
        </p:blipFill>
        <p:spPr>
          <a:xfrm>
            <a:off x="4644008" y="1556792"/>
            <a:ext cx="3421305" cy="2913190"/>
          </a:xfrm>
        </p:spPr>
      </p:pic>
    </p:spTree>
    <p:extLst>
      <p:ext uri="{BB962C8B-B14F-4D97-AF65-F5344CB8AC3E}">
        <p14:creationId xmlns="" xmlns:p14="http://schemas.microsoft.com/office/powerpoint/2010/main" val="382330194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14400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Ярославская таможня</a:t>
            </a:r>
            <a:endParaRPr lang="ru-RU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525658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150014, г .Ярославль, ул. Богдановича, д. 10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Оперативный дежурный: (4852)20-05-16; 79-76-27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Приемная: (4852) 32-16-24;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доверия: (4852) 20-08-93;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yar-mail@ctu.customs.ru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Факс: (4852) 32-16-25;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79-76-29.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таможенный пост Ярославской таможни,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ФТС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ЦТУ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Ярославль, проспект Фрунзе, д. 24а, индекс 150030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Телефон:(4852) 45-45-18; (4852) 45-45-19; (4852) 94-28-36; (4852) 94-28-34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Факс: (4852) 45-45-26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94218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43" y="1700808"/>
            <a:ext cx="8928992" cy="3827306"/>
          </a:xfrm>
        </p:spPr>
        <p:txBody>
          <a:bodyPr>
            <a:normAutofit lnSpcReduction="10000"/>
          </a:bodyPr>
          <a:lstStyle/>
          <a:p>
            <a:pPr marL="180000" indent="442913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таможенная служба (ФТС России) является федеральным органом исполнительной власти, осуществляющим в соответствии с законодательством Российской Федерации функции по контролю и надзору в области таможенного дела, функции органа валютного контроля, функции по защите прав на объекты интеллектуальной собственности, функции по проведению транспортного контроля в пунктах пропуска через государственную границу Российской Федерации,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выявлению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пресечению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5786254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914400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Ярославская таможня</a:t>
            </a:r>
            <a:endParaRPr lang="ru-RU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4032448" cy="42484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96" y="3894366"/>
            <a:ext cx="4455959" cy="269450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98" y="1700808"/>
            <a:ext cx="3273152" cy="19869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84830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93" y="1844824"/>
            <a:ext cx="9120582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пасибо за внимание!</a:t>
            </a:r>
            <a:endParaRPr lang="ru-RU" sz="5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952041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участники ФТС России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0642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Казахстан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с 1 июля 2010 года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с 1 июля 2010 года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Белоруссия—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6 июля 2010 года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Армения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с 10 октября 2014 года. Вступило в силу: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января 2015 года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Киргизия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с 8 мая 2015 года. Вступило в силу: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августа 2015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Кандидаты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Сирия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Тунис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Таджикистан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911677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Таможенные органы и их основные задачи</a:t>
            </a:r>
            <a:r>
              <a:rPr lang="ru-RU" u="sng" dirty="0"/>
              <a:t/>
            </a:r>
            <a:br>
              <a:rPr lang="ru-RU" u="sng" dirty="0"/>
            </a:b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содействие реализации единой торговой политики таможенного союза;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обеспечение исполнения таможенного законодательства таможенного союза и иного законодательства государств - членов таможенного союза, контроль за исполнением которого возложен на таможенные органы;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совершение таможенных операций и проведение таможенного контроля, в том числе в рамках оказания взаимной административной помощи;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взимание таможенных платежей, а также специальных, антидемпинговых и компенсационных пошлин, контроль правильности их исчисления и своевременности уплаты, принятие мер по их принудительному взысканию в пределах своей компетенции;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6608839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14400"/>
          </a:xfrm>
        </p:spPr>
        <p:txBody>
          <a:bodyPr>
            <a:normAutofit/>
          </a:bodyPr>
          <a:lstStyle/>
          <a:p>
            <a:pPr algn="ctr"/>
            <a:endParaRPr lang="ru-RU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974" y="1556792"/>
            <a:ext cx="8656506" cy="504056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обеспечение в пределах своей компетенции соблюдения мер таможенно-тарифного регулирования и запретов и ограничений в отношении товаров, перемещаемых через таможенную границу;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 пределах своей компетенции мер по защите национальной безопасности государств - членов таможенного союза, жизни и здоровья человека, животного и растительного мира, окружающей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2378830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14400"/>
          </a:xfrm>
        </p:spPr>
        <p:txBody>
          <a:bodyPr>
            <a:normAutofit/>
          </a:bodyPr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1556792"/>
            <a:ext cx="8703461" cy="511256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обеспечение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своей компетенции соблюдения прав и законных интересов лиц в области таможенного регулирования и создание условий для ускорения товарооборота через таможенную границу;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выявление, предупреждение и пресечение административных правонарушений и преступлений в соответствии с законодательством государств - членов таможенного союза;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обеспечение защиты прав интеллектуальной собственности на таможенной территории таможенного союза в пределах своей компетенции;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 ведение таможенной статистики.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0306991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Правоохранительная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таможенных органов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229200"/>
          </a:xfrm>
        </p:spPr>
        <p:txBody>
          <a:bodyPr>
            <a:normAutofit/>
          </a:bodyPr>
          <a:lstStyle/>
          <a:p>
            <a:pPr marL="0" indent="530225" algn="just">
              <a:lnSpc>
                <a:spcPct val="11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государств - членов таможенного союза являются органами дознания по делам о контрабанде, об уклонении от уплаты таможенных платежей и иных преступлениях, производство по которым в соответствии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 - членов таможенного союза отнесено к ведению таможенных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органов.</a:t>
            </a:r>
          </a:p>
          <a:p>
            <a:pPr marL="0" indent="530225" algn="just">
              <a:lnSpc>
                <a:spcPct val="11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Таможенный союз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ЕАЭС (Евразийский экономический союз)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таможенный союз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стран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ЕАЭС,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важная составляющая общего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рынка,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страны-участники Таможенного союза применяют единые таможенные тарифы и другие меры регулирования при торговле с третьими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странами.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4615307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20080"/>
          </a:xfrm>
        </p:spPr>
        <p:txBody>
          <a:bodyPr>
            <a:noAutofit/>
          </a:bodyPr>
          <a:lstStyle/>
          <a:p>
            <a:pPr algn="ctr"/>
            <a:endParaRPr lang="ru-RU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661248"/>
          </a:xfrm>
        </p:spPr>
        <p:txBody>
          <a:bodyPr>
            <a:normAutofit/>
          </a:bodyPr>
          <a:lstStyle/>
          <a:p>
            <a:pPr marL="0" indent="530225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Оперативно-розыскная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осуществляется таможенными органами государств - членов таможенного союза в соответствии с законодательством государств - членов таможенного союза об оперативно-розыскной деятельности.</a:t>
            </a:r>
          </a:p>
          <a:p>
            <a:pPr marL="0" indent="530225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государств - членов таможенного союза ведут административный процесс (осуществляют производство) по делам об административных правонарушениях и привлекают лиц к административной ответственности в соответствии с законодательством государств - членов таможенного союза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07236291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таможенная служба России</a:t>
            </a:r>
            <a:endParaRPr lang="ru-RU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95320" cy="52565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Новозаводская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11/5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5013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8330834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TM02510796[[fn=Цветной календарь на 2011 год (6 стр.)]]</Template>
  <TotalTime>318</TotalTime>
  <Words>881</Words>
  <Application>Microsoft Office PowerPoint</Application>
  <PresentationFormat>Экран (4:3)</PresentationFormat>
  <Paragraphs>96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Поток</vt:lpstr>
      <vt:lpstr>     Таможенные органы  Российской Федерации  </vt:lpstr>
      <vt:lpstr>Слайд 2</vt:lpstr>
      <vt:lpstr>Страны участники ФТС России</vt:lpstr>
      <vt:lpstr>Таможенные органы и их основные задачи </vt:lpstr>
      <vt:lpstr>Слайд 5</vt:lpstr>
      <vt:lpstr>Слайд 6</vt:lpstr>
      <vt:lpstr>Правоохранительная деятельность таможенных органов </vt:lpstr>
      <vt:lpstr>Слайд 8</vt:lpstr>
      <vt:lpstr>Федеральная таможенная служба России</vt:lpstr>
      <vt:lpstr>Руководство  ФТС России</vt:lpstr>
      <vt:lpstr>Управление таможенной службы России</vt:lpstr>
      <vt:lpstr>Управление таможенной службы России</vt:lpstr>
      <vt:lpstr>Управление таможенной службы России</vt:lpstr>
      <vt:lpstr>Управление таможенной службы России</vt:lpstr>
      <vt:lpstr>Адреса и контактные телефоны  ФТС России</vt:lpstr>
      <vt:lpstr>Слайд 16</vt:lpstr>
      <vt:lpstr>Ярославская таможня</vt:lpstr>
      <vt:lpstr>Начальник управления Ярославской таможни</vt:lpstr>
      <vt:lpstr>Ярославская таможня</vt:lpstr>
      <vt:lpstr>Ярославская таможня</vt:lpstr>
      <vt:lpstr>Слайд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Таможенные органы РФ</dc:title>
  <dc:creator>C.И. Султанов</dc:creator>
  <cp:lastModifiedBy>User</cp:lastModifiedBy>
  <cp:revision>123</cp:revision>
  <dcterms:created xsi:type="dcterms:W3CDTF">2016-10-13T17:37:36Z</dcterms:created>
  <dcterms:modified xsi:type="dcterms:W3CDTF">2017-11-10T09:48:08Z</dcterms:modified>
</cp:coreProperties>
</file>